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71" r:id="rId7"/>
    <p:sldId id="260" r:id="rId8"/>
    <p:sldId id="261" r:id="rId9"/>
    <p:sldId id="262" r:id="rId10"/>
    <p:sldId id="267" r:id="rId11"/>
    <p:sldId id="263" r:id="rId12"/>
    <p:sldId id="272" r:id="rId13"/>
    <p:sldId id="264" r:id="rId14"/>
    <p:sldId id="265" r:id="rId15"/>
    <p:sldId id="266" r:id="rId16"/>
    <p:sldId id="268" r:id="rId17"/>
    <p:sldId id="269" r:id="rId18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60"/>
  </p:normalViewPr>
  <p:slideViewPr>
    <p:cSldViewPr>
      <p:cViewPr varScale="1">
        <p:scale>
          <a:sx n="69" d="100"/>
          <a:sy n="69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59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710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3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23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31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87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618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28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81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9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53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AAA37-C5A4-482F-A756-033C8589ABE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945A2-E929-4B33-999F-62AFDD6E4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3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2D: Hudson’s Bay Company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 were Caesars, there being nobody to contradict us</a:t>
            </a:r>
          </a:p>
          <a:p>
            <a:r>
              <a:rPr lang="en-US" dirty="0" smtClean="0"/>
              <a:t>-Pierre Radisson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43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6400" y="5181600"/>
            <a:ext cx="5486400" cy="566738"/>
          </a:xfrm>
        </p:spPr>
        <p:txBody>
          <a:bodyPr>
            <a:noAutofit/>
          </a:bodyPr>
          <a:lstStyle/>
          <a:p>
            <a:r>
              <a:rPr lang="en-US" sz="3200" dirty="0" smtClean="0"/>
              <a:t>Rupert’s Land</a:t>
            </a:r>
            <a:endParaRPr lang="en-US" sz="32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0" b="2880"/>
          <a:stretch>
            <a:fillRect/>
          </a:stretch>
        </p:blipFill>
        <p:spPr>
          <a:xfrm>
            <a:off x="1295400" y="304800"/>
            <a:ext cx="6361112" cy="4770834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76400" y="5715000"/>
            <a:ext cx="5486400" cy="8048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All land draining into Hudson’s Bay.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4301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Posts, staffed by Europeans.</a:t>
            </a:r>
          </a:p>
          <a:p>
            <a:r>
              <a:rPr lang="en-US" dirty="0" smtClean="0"/>
              <a:t>Boss of each post called “Factor” (posts called “Factories”)</a:t>
            </a:r>
          </a:p>
          <a:p>
            <a:r>
              <a:rPr lang="en-US" dirty="0" smtClean="0"/>
              <a:t>Natives (Cree, </a:t>
            </a:r>
            <a:r>
              <a:rPr lang="en-US" dirty="0" err="1" smtClean="0"/>
              <a:t>Assiniboin</a:t>
            </a:r>
            <a:r>
              <a:rPr lang="en-US" dirty="0" smtClean="0"/>
              <a:t> and Chippewa) bring furs to the factory in summer.</a:t>
            </a:r>
          </a:p>
          <a:p>
            <a:r>
              <a:rPr lang="en-US" dirty="0" smtClean="0"/>
              <a:t>Ships arrive from Europe in summer.</a:t>
            </a:r>
          </a:p>
          <a:p>
            <a:r>
              <a:rPr lang="en-US" dirty="0" smtClean="0"/>
              <a:t>Factors largely independent (directors of HBC know nothing about life in Rupert’s Land)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15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Nonsuch</a:t>
            </a:r>
            <a:endParaRPr lang="en-US" sz="32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r="5636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First ship to bring furs from HB to England.  On 300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anniversary, of HBC a replica was built as part of the celebration. Now, the replica is in the Museum of Man and Nature in Winnipeg (you can walk on it! Very cool!)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088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How’d it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Aboriginals happy</a:t>
            </a:r>
          </a:p>
          <a:p>
            <a:pPr lvl="1"/>
            <a:r>
              <a:rPr lang="en-US" dirty="0" smtClean="0"/>
              <a:t>Cut out middle men</a:t>
            </a:r>
          </a:p>
          <a:p>
            <a:pPr lvl="1"/>
            <a:r>
              <a:rPr lang="en-US" dirty="0" smtClean="0"/>
              <a:t>Got decent prices</a:t>
            </a:r>
          </a:p>
          <a:p>
            <a:pPr lvl="1"/>
            <a:r>
              <a:rPr lang="en-US" dirty="0" smtClean="0"/>
              <a:t>More convenient</a:t>
            </a:r>
          </a:p>
          <a:p>
            <a:pPr lvl="1"/>
            <a:r>
              <a:rPr lang="en-US" dirty="0" smtClean="0"/>
              <a:t>Could refuse to trade good furs if price was bad</a:t>
            </a:r>
          </a:p>
          <a:p>
            <a:r>
              <a:rPr lang="en-US" dirty="0" smtClean="0"/>
              <a:t>European directors happy</a:t>
            </a:r>
          </a:p>
          <a:p>
            <a:pPr lvl="1"/>
            <a:r>
              <a:rPr lang="en-US" dirty="0" smtClean="0"/>
              <a:t>Good profit</a:t>
            </a:r>
          </a:p>
          <a:p>
            <a:pPr lvl="1"/>
            <a:r>
              <a:rPr lang="en-US" dirty="0" smtClean="0"/>
              <a:t>Excellent quality furs</a:t>
            </a:r>
          </a:p>
        </p:txBody>
      </p:sp>
    </p:spTree>
    <p:extLst>
      <p:ext uri="{BB962C8B-B14F-4D97-AF65-F5344CB8AC3E}">
        <p14:creationId xmlns:p14="http://schemas.microsoft.com/office/powerpoint/2010/main" val="36804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Factors and employees not so happy</a:t>
            </a:r>
          </a:p>
          <a:p>
            <a:pPr lvl="1"/>
            <a:r>
              <a:rPr lang="en-US" dirty="0" smtClean="0"/>
              <a:t>Factors had some independence</a:t>
            </a:r>
          </a:p>
          <a:p>
            <a:pPr lvl="1"/>
            <a:r>
              <a:rPr lang="en-US" dirty="0" smtClean="0"/>
              <a:t>Long hours, much physical </a:t>
            </a:r>
            <a:r>
              <a:rPr lang="en-US" dirty="0" err="1" smtClean="0"/>
              <a:t>labour</a:t>
            </a:r>
            <a:endParaRPr lang="en-US" dirty="0" smtClean="0"/>
          </a:p>
          <a:p>
            <a:pPr lvl="1"/>
            <a:r>
              <a:rPr lang="en-US" dirty="0" smtClean="0"/>
              <a:t>HB colder than North Pole (no ocean currents).</a:t>
            </a:r>
          </a:p>
          <a:p>
            <a:pPr lvl="1"/>
            <a:r>
              <a:rPr lang="en-US" dirty="0" smtClean="0"/>
              <a:t>Cold weather up to 9 months of year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Temps as low as -63°, snow usually 3-4 m deep</a:t>
            </a:r>
          </a:p>
          <a:p>
            <a:pPr lvl="1"/>
            <a:r>
              <a:rPr lang="en-US" dirty="0" smtClean="0"/>
              <a:t>Up to 30 cm of ice INSIDE buildings</a:t>
            </a:r>
          </a:p>
          <a:p>
            <a:pPr lvl="1"/>
            <a:r>
              <a:rPr lang="en-US" dirty="0" smtClean="0"/>
              <a:t>Short summer, LOTS of bugs (see p. 262)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483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a Factory Like?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371600"/>
            <a:ext cx="7315201" cy="4912397"/>
          </a:xfrm>
        </p:spPr>
      </p:pic>
    </p:spTree>
    <p:extLst>
      <p:ext uri="{BB962C8B-B14F-4D97-AF65-F5344CB8AC3E}">
        <p14:creationId xmlns:p14="http://schemas.microsoft.com/office/powerpoint/2010/main" val="1250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(about the size of a corner store)</a:t>
            </a:r>
          </a:p>
          <a:p>
            <a:r>
              <a:rPr lang="en-US" dirty="0" smtClean="0"/>
              <a:t>Sold:</a:t>
            </a:r>
          </a:p>
          <a:p>
            <a:pPr lvl="1"/>
            <a:r>
              <a:rPr lang="en-US" dirty="0" smtClean="0"/>
              <a:t> items for hunting/trapping (guns, fish-hooks, gunpowder, nets)</a:t>
            </a:r>
          </a:p>
          <a:p>
            <a:pPr lvl="1"/>
            <a:r>
              <a:rPr lang="en-US" dirty="0" smtClean="0"/>
              <a:t>everyday items (blankets, pots, kettles, handkerchiefs, shirts, foods)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ecorative items (buttons, silver, copper, beads)</a:t>
            </a:r>
          </a:p>
          <a:p>
            <a:r>
              <a:rPr lang="en-US" dirty="0" smtClean="0"/>
              <a:t>Value in MB (prime, adult beaver fur)</a:t>
            </a:r>
          </a:p>
        </p:txBody>
      </p:sp>
    </p:spTree>
    <p:extLst>
      <p:ext uri="{BB962C8B-B14F-4D97-AF65-F5344CB8AC3E}">
        <p14:creationId xmlns:p14="http://schemas.microsoft.com/office/powerpoint/2010/main" val="154134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Trading Ceremonies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a ceremony &amp; party of the summer trade season</a:t>
            </a:r>
          </a:p>
          <a:p>
            <a:pPr lvl="1"/>
            <a:r>
              <a:rPr lang="en-US" dirty="0" smtClean="0"/>
              <a:t>Ceremony showed respect for Natives by Factors</a:t>
            </a:r>
          </a:p>
          <a:p>
            <a:pPr lvl="2"/>
            <a:r>
              <a:rPr lang="en-US" dirty="0" smtClean="0"/>
              <a:t>Peace Pipe (Plains ceremonial pipe)</a:t>
            </a:r>
          </a:p>
          <a:p>
            <a:pPr lvl="2"/>
            <a:r>
              <a:rPr lang="en-US" dirty="0" smtClean="0"/>
              <a:t>Discussion of the year’s events</a:t>
            </a:r>
          </a:p>
          <a:p>
            <a:pPr lvl="2"/>
            <a:r>
              <a:rPr lang="en-US" dirty="0" smtClean="0"/>
              <a:t>Factors give uniform, gifts to Native leader</a:t>
            </a:r>
          </a:p>
          <a:p>
            <a:pPr lvl="2"/>
            <a:r>
              <a:rPr lang="en-US" dirty="0" smtClean="0"/>
              <a:t>Factors dress up for the ceremony</a:t>
            </a:r>
          </a:p>
          <a:p>
            <a:pPr lvl="2"/>
            <a:r>
              <a:rPr lang="en-US" dirty="0" smtClean="0"/>
              <a:t>Natives paraded back to their camp</a:t>
            </a:r>
          </a:p>
          <a:p>
            <a:pPr lvl="2"/>
            <a:r>
              <a:rPr lang="en-US" dirty="0" smtClean="0"/>
              <a:t>Huge feast to celebrate opening of trade for the year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0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 Traders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17411"/>
            <a:ext cx="8077200" cy="5127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039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of Equals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European fur traders want furs (beaver esp.)</a:t>
            </a:r>
          </a:p>
          <a:p>
            <a:r>
              <a:rPr lang="en-US" dirty="0" smtClean="0"/>
              <a:t>Native people profit too (tools, pots, beads)</a:t>
            </a:r>
            <a:endParaRPr lang="en-US" dirty="0"/>
          </a:p>
          <a:p>
            <a:r>
              <a:rPr lang="en-US" dirty="0" smtClean="0"/>
              <a:t>Interior Native groups collect furs, trade to Natives in contact with Europeans (who also collect furs). </a:t>
            </a:r>
          </a:p>
          <a:p>
            <a:r>
              <a:rPr lang="en-US" dirty="0" smtClean="0"/>
              <a:t>Europeans can benefit from well-established trading routes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5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Aboriginal vs. Aboriginal conflicts (</a:t>
            </a:r>
            <a:r>
              <a:rPr lang="en-US" dirty="0" err="1" smtClean="0"/>
              <a:t>eg</a:t>
            </a:r>
            <a:r>
              <a:rPr lang="en-US" dirty="0" smtClean="0"/>
              <a:t>. wars between Iroquois and Huron)</a:t>
            </a:r>
          </a:p>
          <a:p>
            <a:r>
              <a:rPr lang="en-US" dirty="0" smtClean="0"/>
              <a:t>European vs. </a:t>
            </a:r>
            <a:r>
              <a:rPr lang="en-US" dirty="0"/>
              <a:t>E</a:t>
            </a:r>
            <a:r>
              <a:rPr lang="en-US" dirty="0" smtClean="0"/>
              <a:t>uropean conflicts (Company of 100 Associates vs. Hudson’s Bay Co.) fight for monopolies. </a:t>
            </a:r>
          </a:p>
          <a:p>
            <a:pPr lvl="1"/>
            <a:r>
              <a:rPr lang="en-US" dirty="0" smtClean="0"/>
              <a:t>Co of 100 Associates collapses with fall of New France in 1763, replaced by North West Co. 1783</a:t>
            </a:r>
          </a:p>
          <a:p>
            <a:pPr lvl="1"/>
            <a:r>
              <a:rPr lang="en-US" dirty="0" smtClean="0"/>
              <a:t>NWC </a:t>
            </a:r>
            <a:r>
              <a:rPr lang="en-US" dirty="0" err="1" smtClean="0"/>
              <a:t>vs</a:t>
            </a:r>
            <a:r>
              <a:rPr lang="en-US" dirty="0" smtClean="0"/>
              <a:t> HBC rivalry benefits Natives</a:t>
            </a:r>
          </a:p>
          <a:p>
            <a:pPr lvl="1"/>
            <a:r>
              <a:rPr lang="en-US" dirty="0" smtClean="0"/>
              <a:t>Explore into the west of Canada to get more furs!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4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143000"/>
            <a:ext cx="5638799" cy="5251585"/>
          </a:xfrm>
        </p:spPr>
      </p:pic>
    </p:spTree>
    <p:extLst>
      <p:ext uri="{BB962C8B-B14F-4D97-AF65-F5344CB8AC3E}">
        <p14:creationId xmlns:p14="http://schemas.microsoft.com/office/powerpoint/2010/main" val="164148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Hats? Really?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Undercoat of beaver fur cut from pelts</a:t>
            </a:r>
          </a:p>
          <a:p>
            <a:r>
              <a:rPr lang="en-US" dirty="0" smtClean="0"/>
              <a:t>Fur matted, beaten, then shellacked (varnished) to make felt</a:t>
            </a:r>
          </a:p>
          <a:p>
            <a:r>
              <a:rPr lang="en-US" dirty="0" smtClean="0"/>
              <a:t>Felt shaped into hats</a:t>
            </a:r>
          </a:p>
          <a:p>
            <a:endParaRPr lang="en-US" dirty="0"/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They were warm and shed rain</a:t>
            </a:r>
          </a:p>
          <a:p>
            <a:pPr lvl="1"/>
            <a:r>
              <a:rPr lang="en-US" dirty="0" smtClean="0"/>
              <a:t>Fashion statement (status symbol)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80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HBC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600200"/>
            <a:ext cx="4191000" cy="3700004"/>
          </a:xfrm>
        </p:spPr>
      </p:pic>
    </p:spTree>
    <p:extLst>
      <p:ext uri="{BB962C8B-B14F-4D97-AF65-F5344CB8AC3E}">
        <p14:creationId xmlns:p14="http://schemas.microsoft.com/office/powerpoint/2010/main" val="2330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Who</a:t>
            </a:r>
            <a:r>
              <a:rPr lang="fr-CA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Pierre Radisson and M</a:t>
            </a:r>
            <a:r>
              <a:rPr lang="fr-CA" dirty="0" err="1" smtClean="0"/>
              <a:t>édart</a:t>
            </a:r>
            <a:r>
              <a:rPr lang="fr-CA" dirty="0" smtClean="0"/>
              <a:t> de Groseilliers 1669. </a:t>
            </a:r>
          </a:p>
          <a:p>
            <a:pPr lvl="1"/>
            <a:r>
              <a:rPr lang="fr-CA" dirty="0" err="1" smtClean="0"/>
              <a:t>Were</a:t>
            </a:r>
            <a:r>
              <a:rPr lang="fr-CA" dirty="0" smtClean="0"/>
              <a:t> </a:t>
            </a:r>
            <a:r>
              <a:rPr lang="fr-CA" i="1" dirty="0" smtClean="0"/>
              <a:t>coureurs de bois</a:t>
            </a:r>
            <a:r>
              <a:rPr lang="fr-CA" dirty="0" smtClean="0"/>
              <a:t> (French fur traders)</a:t>
            </a:r>
          </a:p>
          <a:p>
            <a:pPr lvl="1"/>
            <a:r>
              <a:rPr lang="fr-CA" dirty="0" smtClean="0"/>
              <a:t>Radisson </a:t>
            </a:r>
            <a:r>
              <a:rPr lang="fr-CA" dirty="0" err="1" smtClean="0"/>
              <a:t>had</a:t>
            </a:r>
            <a:r>
              <a:rPr lang="fr-CA" dirty="0" smtClean="0"/>
              <a:t> been </a:t>
            </a:r>
            <a:r>
              <a:rPr lang="fr-CA" dirty="0" err="1" smtClean="0"/>
              <a:t>prisoner</a:t>
            </a:r>
            <a:r>
              <a:rPr lang="fr-CA" dirty="0" smtClean="0"/>
              <a:t> of Mohawk, </a:t>
            </a:r>
            <a:r>
              <a:rPr lang="fr-CA" dirty="0" err="1" smtClean="0"/>
              <a:t>knew</a:t>
            </a:r>
            <a:r>
              <a:rPr lang="fr-CA" dirty="0" smtClean="0"/>
              <a:t> </a:t>
            </a:r>
            <a:r>
              <a:rPr lang="fr-CA" dirty="0" err="1" smtClean="0"/>
              <a:t>language</a:t>
            </a:r>
            <a:r>
              <a:rPr lang="fr-CA" dirty="0" smtClean="0"/>
              <a:t> and customs.</a:t>
            </a:r>
          </a:p>
          <a:p>
            <a:pPr lvl="1"/>
            <a:r>
              <a:rPr lang="fr-CA" dirty="0" smtClean="0"/>
              <a:t>Groseilliers </a:t>
            </a:r>
            <a:r>
              <a:rPr lang="fr-CA" dirty="0" err="1" smtClean="0"/>
              <a:t>learned</a:t>
            </a:r>
            <a:r>
              <a:rPr lang="fr-CA" dirty="0" smtClean="0"/>
              <a:t> </a:t>
            </a:r>
            <a:r>
              <a:rPr lang="fr-CA" dirty="0" err="1" smtClean="0"/>
              <a:t>from</a:t>
            </a:r>
            <a:r>
              <a:rPr lang="fr-CA" dirty="0" smtClean="0"/>
              <a:t> Huron about </a:t>
            </a:r>
            <a:r>
              <a:rPr lang="fr-CA" dirty="0" err="1" smtClean="0"/>
              <a:t>untouched</a:t>
            </a:r>
            <a:r>
              <a:rPr lang="fr-CA" dirty="0" smtClean="0"/>
              <a:t> lands N. of Lake </a:t>
            </a:r>
            <a:r>
              <a:rPr lang="fr-CA" dirty="0"/>
              <a:t>S</a:t>
            </a:r>
            <a:r>
              <a:rPr lang="fr-CA" dirty="0" smtClean="0"/>
              <a:t>uperior.</a:t>
            </a:r>
          </a:p>
          <a:p>
            <a:pPr lvl="1"/>
            <a:r>
              <a:rPr lang="fr-CA" dirty="0" err="1" smtClean="0"/>
              <a:t>Both</a:t>
            </a:r>
            <a:r>
              <a:rPr lang="fr-CA" dirty="0" smtClean="0"/>
              <a:t> </a:t>
            </a:r>
            <a:r>
              <a:rPr lang="fr-CA" dirty="0" err="1" smtClean="0"/>
              <a:t>went</a:t>
            </a:r>
            <a:r>
              <a:rPr lang="fr-CA" dirty="0" smtClean="0"/>
              <a:t> and </a:t>
            </a:r>
            <a:r>
              <a:rPr lang="fr-CA" dirty="0" err="1" smtClean="0"/>
              <a:t>traded</a:t>
            </a:r>
            <a:r>
              <a:rPr lang="fr-CA" dirty="0" smtClean="0"/>
              <a:t> w/Cree, </a:t>
            </a:r>
            <a:r>
              <a:rPr lang="fr-CA" dirty="0" err="1" smtClean="0"/>
              <a:t>proved</a:t>
            </a:r>
            <a:r>
              <a:rPr lang="fr-CA" dirty="0" smtClean="0"/>
              <a:t> good furs </a:t>
            </a:r>
            <a:r>
              <a:rPr lang="fr-CA" dirty="0" err="1" smtClean="0"/>
              <a:t>available</a:t>
            </a:r>
            <a:r>
              <a:rPr lang="fr-CA" dirty="0" smtClean="0"/>
              <a:t>.</a:t>
            </a:r>
          </a:p>
          <a:p>
            <a:pPr lvl="1"/>
            <a:r>
              <a:rPr lang="fr-CA" dirty="0" smtClean="0"/>
              <a:t>New France </a:t>
            </a:r>
            <a:r>
              <a:rPr lang="fr-CA" dirty="0" err="1" smtClean="0"/>
              <a:t>gov’t</a:t>
            </a:r>
            <a:r>
              <a:rPr lang="fr-CA" dirty="0" smtClean="0"/>
              <a:t> </a:t>
            </a:r>
            <a:r>
              <a:rPr lang="fr-CA" dirty="0" err="1" smtClean="0"/>
              <a:t>confiscated</a:t>
            </a:r>
            <a:r>
              <a:rPr lang="fr-CA" dirty="0" smtClean="0"/>
              <a:t> furs, </a:t>
            </a:r>
            <a:r>
              <a:rPr lang="fr-CA" dirty="0" err="1" smtClean="0"/>
              <a:t>refused</a:t>
            </a:r>
            <a:r>
              <a:rPr lang="fr-CA" dirty="0" smtClean="0"/>
              <a:t> to </a:t>
            </a:r>
            <a:r>
              <a:rPr lang="fr-CA" dirty="0" err="1" smtClean="0"/>
              <a:t>trade</a:t>
            </a:r>
            <a:r>
              <a:rPr lang="fr-CA" dirty="0" smtClean="0"/>
              <a:t> </a:t>
            </a:r>
            <a:r>
              <a:rPr lang="fr-CA" dirty="0" err="1" smtClean="0"/>
              <a:t>around</a:t>
            </a:r>
            <a:r>
              <a:rPr lang="fr-CA" dirty="0" smtClean="0"/>
              <a:t> </a:t>
            </a:r>
            <a:r>
              <a:rPr lang="fr-CA" dirty="0" err="1" smtClean="0"/>
              <a:t>Hudson’s</a:t>
            </a:r>
            <a:r>
              <a:rPr lang="fr-CA" dirty="0" smtClean="0"/>
              <a:t> </a:t>
            </a:r>
            <a:r>
              <a:rPr lang="fr-CA" dirty="0" err="1" smtClean="0"/>
              <a:t>Bay</a:t>
            </a:r>
            <a:r>
              <a:rPr lang="fr-CA" dirty="0" smtClean="0"/>
              <a:t>.</a:t>
            </a:r>
          </a:p>
          <a:p>
            <a:pPr lvl="1"/>
            <a:r>
              <a:rPr lang="fr-CA" dirty="0" smtClean="0"/>
              <a:t>Go to London to Charles II and </a:t>
            </a:r>
            <a:r>
              <a:rPr lang="fr-CA" dirty="0" err="1" smtClean="0"/>
              <a:t>his</a:t>
            </a:r>
            <a:r>
              <a:rPr lang="fr-CA" dirty="0" smtClean="0"/>
              <a:t> cousin, Prince Rupert—</a:t>
            </a:r>
            <a:r>
              <a:rPr lang="fr-CA" dirty="0" err="1" smtClean="0"/>
              <a:t>they</a:t>
            </a:r>
            <a:r>
              <a:rPr lang="fr-CA" dirty="0" smtClean="0"/>
              <a:t> </a:t>
            </a:r>
            <a:r>
              <a:rPr lang="fr-CA" dirty="0" err="1" smtClean="0"/>
              <a:t>want</a:t>
            </a:r>
            <a:r>
              <a:rPr lang="fr-CA" dirty="0" smtClean="0"/>
              <a:t> 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03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Economic</a:t>
            </a:r>
            <a:r>
              <a:rPr lang="fr-CA" dirty="0" smtClean="0"/>
              <a:t> </a:t>
            </a:r>
            <a:r>
              <a:rPr lang="fr-CA" dirty="0" err="1" smtClean="0"/>
              <a:t>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Charles II (and P.R.) </a:t>
            </a:r>
            <a:r>
              <a:rPr lang="fr-CA" dirty="0" err="1" smtClean="0"/>
              <a:t>want</a:t>
            </a:r>
            <a:r>
              <a:rPr lang="fr-CA" dirty="0" smtClean="0"/>
              <a:t> to </a:t>
            </a:r>
            <a:r>
              <a:rPr lang="fr-CA" dirty="0" err="1" smtClean="0"/>
              <a:t>dominate</a:t>
            </a:r>
            <a:r>
              <a:rPr lang="fr-CA" dirty="0" smtClean="0"/>
              <a:t> N. </a:t>
            </a:r>
            <a:r>
              <a:rPr lang="fr-CA" dirty="0" err="1" smtClean="0"/>
              <a:t>America</a:t>
            </a:r>
            <a:r>
              <a:rPr lang="fr-CA" dirty="0" smtClean="0"/>
              <a:t> </a:t>
            </a:r>
            <a:r>
              <a:rPr lang="fr-CA" dirty="0" err="1" smtClean="0"/>
              <a:t>through</a:t>
            </a:r>
            <a:r>
              <a:rPr lang="fr-CA" dirty="0" smtClean="0"/>
              <a:t> $$.</a:t>
            </a:r>
          </a:p>
          <a:p>
            <a:r>
              <a:rPr lang="fr-CA" dirty="0" err="1" smtClean="0"/>
              <a:t>Send</a:t>
            </a:r>
            <a:r>
              <a:rPr lang="fr-CA" dirty="0" smtClean="0"/>
              <a:t> R &amp; G back to HB—</a:t>
            </a:r>
            <a:r>
              <a:rPr lang="fr-CA" dirty="0" err="1" smtClean="0"/>
              <a:t>when</a:t>
            </a:r>
            <a:r>
              <a:rPr lang="fr-CA" dirty="0" smtClean="0"/>
              <a:t> </a:t>
            </a:r>
            <a:r>
              <a:rPr lang="fr-CA" dirty="0" err="1" smtClean="0"/>
              <a:t>they</a:t>
            </a:r>
            <a:r>
              <a:rPr lang="fr-CA" dirty="0" smtClean="0"/>
              <a:t> </a:t>
            </a:r>
            <a:r>
              <a:rPr lang="fr-CA" dirty="0" err="1" smtClean="0"/>
              <a:t>bring</a:t>
            </a:r>
            <a:r>
              <a:rPr lang="fr-CA" dirty="0" smtClean="0"/>
              <a:t> back </a:t>
            </a:r>
            <a:r>
              <a:rPr lang="fr-CA" dirty="0" err="1" smtClean="0"/>
              <a:t>gorgeous</a:t>
            </a:r>
            <a:r>
              <a:rPr lang="fr-CA" dirty="0" smtClean="0"/>
              <a:t> furs, C II and PR claim all the land </a:t>
            </a:r>
            <a:r>
              <a:rPr lang="fr-CA" dirty="0" err="1" smtClean="0"/>
              <a:t>draining</a:t>
            </a:r>
            <a:r>
              <a:rPr lang="fr-CA" dirty="0" smtClean="0"/>
              <a:t> </a:t>
            </a:r>
            <a:r>
              <a:rPr lang="fr-CA" dirty="0" err="1" smtClean="0"/>
              <a:t>into</a:t>
            </a:r>
            <a:r>
              <a:rPr lang="fr-CA" dirty="0" smtClean="0"/>
              <a:t> </a:t>
            </a:r>
            <a:r>
              <a:rPr lang="fr-CA" dirty="0" err="1" smtClean="0"/>
              <a:t>Hudson’s</a:t>
            </a:r>
            <a:r>
              <a:rPr lang="fr-CA" dirty="0" smtClean="0"/>
              <a:t> </a:t>
            </a:r>
            <a:r>
              <a:rPr lang="fr-CA" dirty="0" err="1" smtClean="0"/>
              <a:t>Bay</a:t>
            </a:r>
            <a:r>
              <a:rPr lang="fr-CA" dirty="0" smtClean="0"/>
              <a:t>. « </a:t>
            </a:r>
            <a:r>
              <a:rPr lang="fr-CA" dirty="0" err="1" smtClean="0"/>
              <a:t>Rupert’s</a:t>
            </a:r>
            <a:r>
              <a:rPr lang="fr-CA" dirty="0" smtClean="0"/>
              <a:t> Land »</a:t>
            </a:r>
          </a:p>
          <a:p>
            <a:r>
              <a:rPr lang="fr-CA" dirty="0" smtClean="0"/>
              <a:t>Start </a:t>
            </a:r>
            <a:r>
              <a:rPr lang="fr-CA" dirty="0" err="1" smtClean="0"/>
              <a:t>company</a:t>
            </a:r>
            <a:r>
              <a:rPr lang="fr-CA" dirty="0" smtClean="0"/>
              <a:t> (in </a:t>
            </a:r>
            <a:r>
              <a:rPr lang="fr-CA" dirty="0" err="1" smtClean="0"/>
              <a:t>PR’s</a:t>
            </a:r>
            <a:r>
              <a:rPr lang="fr-CA" dirty="0" smtClean="0"/>
              <a:t> </a:t>
            </a:r>
            <a:r>
              <a:rPr lang="fr-CA" dirty="0" err="1" smtClean="0"/>
              <a:t>name</a:t>
            </a:r>
            <a:r>
              <a:rPr lang="fr-CA" dirty="0" smtClean="0"/>
              <a:t>) </a:t>
            </a:r>
            <a:r>
              <a:rPr lang="fr-CA" dirty="0" err="1" smtClean="0"/>
              <a:t>called</a:t>
            </a:r>
            <a:r>
              <a:rPr lang="fr-CA" dirty="0" smtClean="0"/>
              <a:t> </a:t>
            </a:r>
            <a:r>
              <a:rPr lang="en-US" dirty="0" smtClean="0"/>
              <a:t>“Governor and Company of Adventurers of England </a:t>
            </a:r>
            <a:r>
              <a:rPr lang="en-US" dirty="0" err="1" smtClean="0"/>
              <a:t>Tradeing</a:t>
            </a:r>
            <a:r>
              <a:rPr lang="en-US" dirty="0" smtClean="0"/>
              <a:t> into Hudson’s Bay” = HBC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03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ad6f1f36dc0a1889ac97b53ae8b6b227327fbf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665</Words>
  <Application>Microsoft Office PowerPoint</Application>
  <PresentationFormat>On-screen Show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2D: Hudson’s Bay Company</vt:lpstr>
      <vt:lpstr>Fur Traders</vt:lpstr>
      <vt:lpstr>Relationship of Equals</vt:lpstr>
      <vt:lpstr>Consequences</vt:lpstr>
      <vt:lpstr>Why?</vt:lpstr>
      <vt:lpstr>Hats? Really?</vt:lpstr>
      <vt:lpstr>HBC</vt:lpstr>
      <vt:lpstr>Who?</vt:lpstr>
      <vt:lpstr>Economic Imperialism</vt:lpstr>
      <vt:lpstr>Rupert’s Land</vt:lpstr>
      <vt:lpstr>Setup</vt:lpstr>
      <vt:lpstr>Nonsuch</vt:lpstr>
      <vt:lpstr>How’d it go?</vt:lpstr>
      <vt:lpstr>…con’t</vt:lpstr>
      <vt:lpstr>What was a Factory Like?</vt:lpstr>
      <vt:lpstr>…con’t</vt:lpstr>
      <vt:lpstr>Trading Ceremonies</vt:lpstr>
    </vt:vector>
  </TitlesOfParts>
  <Company>SD34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2D: Hudson Bay Company</dc:title>
  <dc:creator>Elizabeth Cousar</dc:creator>
  <cp:lastModifiedBy>Elizabeth Cousar</cp:lastModifiedBy>
  <cp:revision>11</cp:revision>
  <dcterms:created xsi:type="dcterms:W3CDTF">2014-04-07T14:16:42Z</dcterms:created>
  <dcterms:modified xsi:type="dcterms:W3CDTF">2014-04-07T20:00:55Z</dcterms:modified>
</cp:coreProperties>
</file>